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3" r:id="rId5"/>
    <p:sldId id="261" r:id="rId6"/>
    <p:sldId id="259" r:id="rId7"/>
    <p:sldId id="272" r:id="rId8"/>
    <p:sldId id="271" r:id="rId9"/>
    <p:sldId id="260" r:id="rId10"/>
    <p:sldId id="273" r:id="rId11"/>
    <p:sldId id="274" r:id="rId12"/>
    <p:sldId id="275" r:id="rId13"/>
    <p:sldId id="264" r:id="rId14"/>
    <p:sldId id="276" r:id="rId15"/>
    <p:sldId id="277" r:id="rId16"/>
    <p:sldId id="262" r:id="rId17"/>
    <p:sldId id="278" r:id="rId18"/>
    <p:sldId id="279" r:id="rId19"/>
    <p:sldId id="265" r:id="rId20"/>
    <p:sldId id="266" r:id="rId21"/>
    <p:sldId id="267" r:id="rId22"/>
    <p:sldId id="268" r:id="rId23"/>
    <p:sldId id="269" r:id="rId24"/>
    <p:sldId id="270" r:id="rId25"/>
    <p:sldId id="280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8E3BF-53E5-4AAA-B85B-BCC30E23ACDD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CB23C-FC82-4F72-840F-9A37E35BCE0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CB23C-FC82-4F72-840F-9A37E35BCE00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CB23C-FC82-4F72-840F-9A37E35BCE00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EC36-5D5A-41D9-BC4E-7112E68E7EBA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780C-204F-4813-9254-415F28E2BECC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CA3C-E9C2-476D-9EAD-3F1EA396F92E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4ADB-C259-4021-BDD0-3D5E86D224D7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D0F-F7BC-4AE1-B308-16437CC6A746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4BD8-B1EF-4A92-9756-EBD900CED01E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6C1B-6121-4FA7-B3AB-44ECFF2B5524}" type="datetime1">
              <a:rPr lang="it-IT" smtClean="0"/>
              <a:t>22/11/2019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1585-69DB-42AD-A746-5610A1B676F6}" type="datetime1">
              <a:rPr lang="it-IT" smtClean="0"/>
              <a:t>22/11/2019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BE9-75C4-4261-AD69-CB7B4B413317}" type="datetime1">
              <a:rPr lang="it-IT" smtClean="0"/>
              <a:t>22/11/2019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76FE-11AC-41BA-A2C5-EFB484BDC3B0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9B0-820A-4669-B5BA-98410E66D09F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0033-23A0-4AC2-B973-4893688DF227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6B82-4E7C-48A3-B53F-5C49ED1FA57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900" b="1" dirty="0" smtClean="0">
                <a:solidFill>
                  <a:srgbClr val="0070C0"/>
                </a:solidFill>
              </a:rPr>
              <a:t>Come </a:t>
            </a:r>
            <a:r>
              <a:rPr lang="it-IT" sz="49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941168"/>
            <a:ext cx="8640960" cy="93610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1800" b="1" dirty="0">
                <a:solidFill>
                  <a:srgbClr val="0070C0"/>
                </a:solidFill>
              </a:rPr>
              <a:t>Arrivati in Terza Media il primo pensiero corre subito ai temibili esami di Terza Media, ma prima di arrivare a giugno, c’è un’altra importante decisione da prendere: </a:t>
            </a:r>
            <a:endParaRPr lang="it-IT" sz="1800" b="1" dirty="0" smtClean="0">
              <a:solidFill>
                <a:srgbClr val="0070C0"/>
              </a:solidFill>
            </a:endParaRPr>
          </a:p>
          <a:p>
            <a:r>
              <a:rPr lang="it-IT" sz="1800" b="1" dirty="0" smtClean="0">
                <a:solidFill>
                  <a:srgbClr val="0070C0"/>
                </a:solidFill>
              </a:rPr>
              <a:t>scegliere </a:t>
            </a:r>
            <a:r>
              <a:rPr lang="it-IT" sz="1800" b="1" dirty="0">
                <a:solidFill>
                  <a:srgbClr val="0070C0"/>
                </a:solidFill>
              </a:rPr>
              <a:t>le scuole superiori da frequentare! </a:t>
            </a:r>
          </a:p>
        </p:txBody>
      </p:sp>
      <p:pic>
        <p:nvPicPr>
          <p:cNvPr id="1026" name="Picture 2" descr="C:\Users\Master\Desktop\Lavori in corso\Foto orientamento\s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052736"/>
            <a:ext cx="3828750" cy="374441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51520" y="60212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 Specialista in Pedagogia, Bioetica e Sessuologia</a:t>
            </a:r>
            <a:endParaRPr lang="it-IT" b="1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381D-121F-49C9-B774-9E1BA0990B5C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Caratteristiche specifiche degli Istituti Tecnici: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D3B8-0E7A-41C2-8F31-8E366D291EE5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628800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Amministrazione, Finanza e Marketing: </a:t>
            </a:r>
            <a:r>
              <a:rPr lang="it-IT" sz="2000" b="1" dirty="0" smtClean="0">
                <a:solidFill>
                  <a:schemeClr val="tx1"/>
                </a:solidFill>
              </a:rPr>
              <a:t>è la vecchia Ragioneria e specializza gli studenti nella comprensione e conoscenza delle materie di tipo economico e finanziario.</a:t>
            </a: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1520" y="2708920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Turismo: </a:t>
            </a:r>
            <a:r>
              <a:rPr lang="it-IT" sz="2000" b="1" dirty="0" smtClean="0">
                <a:solidFill>
                  <a:schemeClr val="tx1"/>
                </a:solidFill>
              </a:rPr>
              <a:t>vuoi diventare in futuro un operatore nel settore turistico? Questa scuola ti prepara a diventarlo fornendoti le conoscenze sul settore turistico, le lingue e gli aspetti economici di base.</a:t>
            </a: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51520" y="3789040"/>
            <a:ext cx="864096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Meccanica, Meccatronica ed Energia: </a:t>
            </a:r>
            <a:r>
              <a:rPr lang="it-IT" sz="2000" b="1" dirty="0" smtClean="0">
                <a:solidFill>
                  <a:schemeClr val="tx1"/>
                </a:solidFill>
              </a:rPr>
              <a:t>in questo istituto ti specializzerai nella conoscenza degli impianti e sistemi meccanici, meccatronici ed energetici per diventare un tecnico specializzato nel settore tecnologico.</a:t>
            </a: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51520" y="5733256"/>
            <a:ext cx="864096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Elettronica ed Elettrotecnica: </a:t>
            </a:r>
            <a:r>
              <a:rPr lang="it-IT" sz="2000" b="1" dirty="0" smtClean="0">
                <a:solidFill>
                  <a:schemeClr val="tx1"/>
                </a:solidFill>
              </a:rPr>
              <a:t>è un indirizzo molto specifico per chi vuole diventare un esperto di sistemi elettronici ed elettrotecnica.</a:t>
            </a:r>
          </a:p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51520" y="4941168"/>
            <a:ext cx="864096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Trasporti e Logistica</a:t>
            </a:r>
            <a:r>
              <a:rPr lang="it-IT" sz="2000" b="1" dirty="0" smtClean="0">
                <a:solidFill>
                  <a:schemeClr val="tx1"/>
                </a:solidFill>
              </a:rPr>
              <a:t>: vuoi lavorare nel settore dei trasporti navali, terrestri o aerei? Ecco la scuola che fa per te.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 animBg="1"/>
      <p:bldP spid="16" grpId="0" animBg="1"/>
      <p:bldP spid="23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Caratteristiche specifiche degli Istituti Tecnici: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EBA7-CC51-4AF6-9A8F-6BF30353AFE8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628800"/>
            <a:ext cx="864096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Informatica e Telecomunicazioni: </a:t>
            </a:r>
            <a:r>
              <a:rPr lang="it-IT" sz="2000" b="1" dirty="0" smtClean="0">
                <a:solidFill>
                  <a:schemeClr val="tx1"/>
                </a:solidFill>
              </a:rPr>
              <a:t>il percorso di studio in questione serve per formare personale specializzato nel capo informatico e delle telecomunicazione.</a:t>
            </a: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1520" y="2780928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Grafica e Comunicazioni: </a:t>
            </a:r>
            <a:r>
              <a:rPr lang="it-IT" sz="2000" b="1" dirty="0" smtClean="0">
                <a:solidFill>
                  <a:schemeClr val="tx1"/>
                </a:solidFill>
              </a:rPr>
              <a:t>ti piacerebbe diventare un </a:t>
            </a:r>
            <a:r>
              <a:rPr lang="it-IT" sz="2000" b="1" dirty="0" err="1" smtClean="0">
                <a:solidFill>
                  <a:schemeClr val="tx1"/>
                </a:solidFill>
              </a:rPr>
              <a:t>graphic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</a:rPr>
              <a:t>desing</a:t>
            </a:r>
            <a:r>
              <a:rPr lang="it-IT" sz="2000" b="1" dirty="0" smtClean="0">
                <a:solidFill>
                  <a:schemeClr val="tx1"/>
                </a:solidFill>
              </a:rPr>
              <a:t> o lavorare nel mondo della pubblicità e della comunicazione? Questo corso di studio ti dà le basi per avviare questa carriera.</a:t>
            </a: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51520" y="4149080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Chimica, Materiali e Biotecnologie: </a:t>
            </a:r>
            <a:r>
              <a:rPr lang="it-IT" sz="2000" b="1" dirty="0" smtClean="0">
                <a:solidFill>
                  <a:schemeClr val="tx1"/>
                </a:solidFill>
              </a:rPr>
              <a:t>questo corso di studio si basa principalmente sullo studio della chimica e della biotecnologia applicata al settore farmaceutico, ambientale e alimentare.</a:t>
            </a: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51520" y="5445224"/>
            <a:ext cx="86409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Sistema Moda:</a:t>
            </a:r>
            <a:r>
              <a:rPr lang="it-IT" sz="2000" b="1" dirty="0" smtClean="0">
                <a:solidFill>
                  <a:schemeClr val="tx1"/>
                </a:solidFill>
              </a:rPr>
              <a:t> se sogni di diventare stilista o di intraprendere una carriera nel settore della moda, dalla produzione alla vendita, questo è l’istituto tecnico che fa per te.</a:t>
            </a: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Caratteristiche specifiche degli Istituti Tecnici: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6954-CA6F-430F-8CCA-82B17CE608B6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628800"/>
            <a:ext cx="864096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Agraria, Agroalimentare e Agroindustria: </a:t>
            </a:r>
            <a:r>
              <a:rPr lang="it-IT" sz="2000" b="1" dirty="0" smtClean="0">
                <a:solidFill>
                  <a:schemeClr val="tx1"/>
                </a:solidFill>
              </a:rPr>
              <a:t>questo istituto tecnico ti prepara per diventare un esperto del settore agrario e agroalimentare.</a:t>
            </a:r>
          </a:p>
          <a:p>
            <a:pPr algn="just"/>
            <a:endParaRPr lang="it-IT" sz="2000" b="1" dirty="0" smtClean="0">
              <a:solidFill>
                <a:schemeClr val="tx1"/>
              </a:solidFill>
            </a:endParaRP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1520" y="2420888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Costruzioni, Ambiente e Territorio: </a:t>
            </a:r>
            <a:r>
              <a:rPr lang="it-IT" sz="2000" b="1" dirty="0" smtClean="0">
                <a:solidFill>
                  <a:schemeClr val="tx1"/>
                </a:solidFill>
              </a:rPr>
              <a:t>è il vecchio Geometri ed è rivolto a tutti coloro che sono appassionati di disegno tecnico e vorrebbero lavorare nel settore delle costruzioni e dell’edilizia.</a:t>
            </a: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Master\Desktop\Lavori in corso\Foto orientamento\sc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01008"/>
            <a:ext cx="3960440" cy="280345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980728"/>
            <a:ext cx="432048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I 6 tipi di Istituti Professionali: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DC20-052E-49EA-B0FC-E8D06AE111A1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51520" y="3429000"/>
            <a:ext cx="273630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Servizi per l’agricoltura e lo sviluppo rurale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156176" y="3429000"/>
            <a:ext cx="273630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Servizi commerciali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251520" y="1556792"/>
            <a:ext cx="8640960" cy="158417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000" b="1" dirty="0" smtClean="0">
                <a:solidFill>
                  <a:srgbClr val="0070C0"/>
                </a:solidFill>
              </a:rPr>
              <a:t>Gli istituti professionali si caratterizzano per una solida base di istruzione generale e tecnico-professionale, che consente agli studenti di sviluppare, in una dimensione operativa, i saperi e le competenze necessari per rispondere alle esigenze formative del settore produttivo di riferimento, considerato nella sua dimensione sistemica.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51520" y="4509120"/>
            <a:ext cx="273630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Servizi socio-sanitari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51520" y="5373216"/>
            <a:ext cx="273630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Servizi per l’enogastronomia e l’ospitalità alberghiera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228184" y="4509120"/>
            <a:ext cx="266429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Produzioni artigianali e industriali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228184" y="5517232"/>
            <a:ext cx="266429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Manutenzione e assistenza tecnica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Lavori in corso\Foto orientamento\s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17032"/>
            <a:ext cx="2952328" cy="236807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23" grpId="0" animBg="1"/>
      <p:bldP spid="13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688632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Caratteristiche specifiche degli Istituti Professionali: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CA5D-E1EF-4885-A0DE-AD976ECAD5F3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700808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Servizi per l’agricoltura e lo sviluppo rurale:</a:t>
            </a:r>
            <a:r>
              <a:rPr lang="it-IT" sz="2000" b="1" dirty="0" smtClean="0"/>
              <a:t> </a:t>
            </a:r>
            <a:r>
              <a:rPr lang="it-IT" sz="2000" b="1" dirty="0" smtClean="0">
                <a:solidFill>
                  <a:schemeClr val="tx1"/>
                </a:solidFill>
              </a:rPr>
              <a:t>questo istituto professionale prepara gli studenti a diventare esperti nel settore agricolo e dello sviluppo rurale.</a:t>
            </a:r>
          </a:p>
          <a:p>
            <a:pPr algn="just"/>
            <a:endParaRPr lang="it-IT" sz="2000" b="1" dirty="0" smtClean="0">
              <a:solidFill>
                <a:schemeClr val="tx1"/>
              </a:solidFill>
            </a:endParaRP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1520" y="4005064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r>
              <a:rPr lang="it-IT" sz="2000" b="1" dirty="0" smtClean="0">
                <a:solidFill>
                  <a:srgbClr val="FF0000"/>
                </a:solidFill>
              </a:rPr>
              <a:t>Servizi per l’enogastronomia e l’ospitalità alberghiera:</a:t>
            </a:r>
            <a:r>
              <a:rPr lang="it-IT" sz="2000" b="1" dirty="0" smtClean="0"/>
              <a:t> </a:t>
            </a:r>
            <a:r>
              <a:rPr lang="it-IT" sz="2000" b="1" dirty="0" smtClean="0">
                <a:solidFill>
                  <a:schemeClr val="tx1"/>
                </a:solidFill>
              </a:rPr>
              <a:t>è un istituto professionale rivolto a chi vuole diventare esperto nel settore enogastronomico e nell’ospitalità turistica.</a:t>
            </a: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2996952"/>
            <a:ext cx="864096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r>
              <a:rPr lang="it-IT" sz="2000" b="1" dirty="0" smtClean="0">
                <a:solidFill>
                  <a:srgbClr val="FF0000"/>
                </a:solidFill>
              </a:rPr>
              <a:t>Servizi socio-sanitari:</a:t>
            </a:r>
            <a:r>
              <a:rPr lang="it-IT" sz="2000" b="1" dirty="0" smtClean="0">
                <a:solidFill>
                  <a:schemeClr val="tx1"/>
                </a:solidFill>
              </a:rPr>
              <a:t> se sei interessato a diventare un operatore socio-sanitario o a lavorare nel settore, è il corso di studi pensato per le tue esigenze.</a:t>
            </a:r>
          </a:p>
          <a:p>
            <a:pPr algn="just"/>
            <a:endParaRPr lang="it-IT" sz="2000" b="1" dirty="0" smtClean="0">
              <a:solidFill>
                <a:schemeClr val="tx1"/>
              </a:solidFill>
            </a:endParaRP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1520" y="5301208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Servizi commerciali:</a:t>
            </a:r>
            <a:r>
              <a:rPr lang="it-IT" sz="2000" b="1" dirty="0" smtClean="0"/>
              <a:t> </a:t>
            </a:r>
            <a:r>
              <a:rPr lang="it-IT" sz="2000" b="1" dirty="0" smtClean="0">
                <a:solidFill>
                  <a:schemeClr val="tx1"/>
                </a:solidFill>
              </a:rPr>
              <a:t>questo percorso di studio prepara all’acquisizione di competenze professionali per quanto riguarda il controllo, la gestione e la promozione di aziende commerciali.</a:t>
            </a: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688632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Caratteristiche specifiche degli Istituti Professionali: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EFD7-2AFC-4DD7-8061-AA290326D752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700808"/>
            <a:ext cx="86409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Produzioni artigianali e industriali:</a:t>
            </a:r>
            <a:r>
              <a:rPr lang="it-IT" sz="2000" b="1" dirty="0" smtClean="0">
                <a:solidFill>
                  <a:schemeClr val="tx1"/>
                </a:solidFill>
              </a:rPr>
              <a:t> chi studia presso questo istituto professionale diventerà uno specialista nella produzione e lavorativa industriale e artigianale.</a:t>
            </a:r>
          </a:p>
          <a:p>
            <a:pPr algn="just"/>
            <a:endParaRPr lang="it-IT" sz="2000" b="1" dirty="0" smtClean="0">
              <a:solidFill>
                <a:schemeClr val="tx1"/>
              </a:solidFill>
            </a:endParaRP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2852936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endParaRPr lang="it-IT" sz="20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Manutenzione e assistenza tecnica:</a:t>
            </a:r>
            <a:r>
              <a:rPr lang="it-IT" sz="2000" b="1" dirty="0" smtClean="0"/>
              <a:t> </a:t>
            </a:r>
            <a:r>
              <a:rPr lang="it-IT" sz="2000" b="1" dirty="0" smtClean="0">
                <a:solidFill>
                  <a:schemeClr val="tx1"/>
                </a:solidFill>
              </a:rPr>
              <a:t>questo percorso di studio forma figure competenti nel settore della manutenzione dei trasporti, impianti industriali e civili.</a:t>
            </a:r>
          </a:p>
          <a:p>
            <a:pPr algn="just"/>
            <a:endParaRPr lang="it-IT" sz="2000" b="1" dirty="0" smtClean="0">
              <a:solidFill>
                <a:schemeClr val="tx1"/>
              </a:solidFill>
            </a:endParaRPr>
          </a:p>
          <a:p>
            <a:pPr lvl="0"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Lavori in corso\Foto orientamento\sc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3456384" cy="25889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9785-7E35-4ECF-9BDF-BF1D86ED4552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3074" name="Picture 2" descr="C:\Users\Master\Desktop\Lavori in corso\Foto orientamento\sc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308304" cy="5481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5593-7332-4478-99A7-59FFF4473D95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700808"/>
            <a:ext cx="8352928" cy="4247317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Le Scuole di Formazione Professionale </a:t>
            </a:r>
            <a:r>
              <a:rPr lang="it-IT" dirty="0" smtClean="0"/>
              <a:t>sono istituti di </a:t>
            </a:r>
            <a:r>
              <a:rPr lang="it-IT" b="1" dirty="0" smtClean="0"/>
              <a:t>competenza regionale</a:t>
            </a:r>
            <a:r>
              <a:rPr lang="it-IT" dirty="0" smtClean="0"/>
              <a:t> (diretti e finanziati dalla Regione) che permettono un </a:t>
            </a:r>
            <a:r>
              <a:rPr lang="it-IT" b="1" dirty="0" smtClean="0"/>
              <a:t>inserimento rapido nel mondo del lavoro.</a:t>
            </a:r>
          </a:p>
          <a:p>
            <a:pPr algn="just"/>
            <a:endParaRPr lang="it-IT" dirty="0" smtClean="0"/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A differenza degli Istituti Professionali, </a:t>
            </a:r>
            <a:r>
              <a:rPr lang="it-IT" dirty="0" smtClean="0"/>
              <a:t>infatti, la durata del corso di studi è di </a:t>
            </a:r>
            <a:r>
              <a:rPr lang="it-IT" b="1" dirty="0" smtClean="0"/>
              <a:t>3 anni</a:t>
            </a:r>
            <a:r>
              <a:rPr lang="it-IT" dirty="0" smtClean="0"/>
              <a:t>, al termine dei quali viene conseguita una </a:t>
            </a:r>
            <a:r>
              <a:rPr lang="it-IT" b="1" dirty="0" smtClean="0"/>
              <a:t>Qualifica Professionale</a:t>
            </a:r>
            <a:r>
              <a:rPr lang="it-IT" dirty="0" smtClean="0"/>
              <a:t>: è comunque possibile scegliere di frequentare il </a:t>
            </a:r>
            <a:r>
              <a:rPr lang="it-IT" b="1" dirty="0" smtClean="0"/>
              <a:t>4° anno</a:t>
            </a:r>
            <a:r>
              <a:rPr lang="it-IT" dirty="0" smtClean="0"/>
              <a:t> e ottenere il </a:t>
            </a:r>
            <a:r>
              <a:rPr lang="it-IT" b="1" dirty="0" smtClean="0"/>
              <a:t>Diploma di Tecnico</a:t>
            </a:r>
            <a:r>
              <a:rPr lang="it-IT" dirty="0" smtClean="0"/>
              <a:t> oppure passare agli Istituti Tecnici o Professionali di Stato per proseguire ulteriormente gli studi.</a:t>
            </a:r>
          </a:p>
          <a:p>
            <a:pPr algn="just"/>
            <a:endParaRPr lang="it-IT" b="1" dirty="0" smtClean="0">
              <a:solidFill>
                <a:srgbClr val="FF0000"/>
              </a:solidFill>
            </a:endParaRP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Pur garantendo una formazione culturale di base adeguata</a:t>
            </a:r>
            <a:r>
              <a:rPr lang="it-IT" dirty="0" smtClean="0"/>
              <a:t>, i corsi offerti dalle Scuole di Formazione Professionale possiedono un </a:t>
            </a:r>
            <a:r>
              <a:rPr lang="it-IT" b="1" dirty="0" smtClean="0"/>
              <a:t>carattere meno teorico</a:t>
            </a:r>
            <a:r>
              <a:rPr lang="it-IT" dirty="0" smtClean="0"/>
              <a:t> rispetto a quelli degli Istituti Professionali: le materie sono nella maggior parte di tipo </a:t>
            </a:r>
            <a:r>
              <a:rPr lang="it-IT" b="1" dirty="0" smtClean="0"/>
              <a:t>pratico</a:t>
            </a:r>
            <a:r>
              <a:rPr lang="it-IT" dirty="0" smtClean="0"/>
              <a:t> e vengono approfondite tramite </a:t>
            </a:r>
            <a:r>
              <a:rPr lang="it-IT" b="1" dirty="0" smtClean="0"/>
              <a:t>attività in laboratorio.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È inoltre previsto uno stage in azienda </a:t>
            </a:r>
            <a:r>
              <a:rPr lang="it-IT" dirty="0" smtClean="0"/>
              <a:t>durante il terzo anno per avvicinare gli studenti al mondo del lavoro.</a:t>
            </a:r>
            <a:endParaRPr lang="it-IT" dirty="0"/>
          </a:p>
        </p:txBody>
      </p:sp>
      <p:sp>
        <p:nvSpPr>
          <p:cNvPr id="9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Le Scuole di Formazione Professionale</a:t>
            </a:r>
            <a:endParaRPr lang="it-IT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08DD-32AD-4B27-BEE4-3F00AAEB2891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630932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 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 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0" y="908720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657600"/>
                <a:gridCol w="3657600"/>
              </a:tblGrid>
              <a:tr h="34783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Istituti Professionali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Scuola di Formazione Professionale</a:t>
                      </a:r>
                      <a:endParaRPr lang="it-IT" dirty="0"/>
                    </a:p>
                  </a:txBody>
                  <a:tcPr/>
                </a:tc>
              </a:tr>
              <a:tr h="34783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Competenza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Regionale</a:t>
                      </a:r>
                      <a:endParaRPr lang="it-IT" dirty="0"/>
                    </a:p>
                  </a:txBody>
                  <a:tcPr/>
                </a:tc>
              </a:tr>
              <a:tr h="600364">
                <a:tc>
                  <a:txBody>
                    <a:bodyPr/>
                    <a:lstStyle/>
                    <a:p>
                      <a:r>
                        <a:rPr lang="it-IT" b="1" dirty="0" smtClean="0"/>
                        <a:t>Durata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 anni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 anni + possibilità di svolgere il 4° anno </a:t>
                      </a:r>
                      <a:endParaRPr lang="it-IT" dirty="0"/>
                    </a:p>
                  </a:txBody>
                  <a:tcPr/>
                </a:tc>
              </a:tr>
              <a:tr h="600364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Titolo di studio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Diploma di Istruzione Superiore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Qualifica professionale (3 anni) + Diploma di tecnico (4° anno) </a:t>
                      </a:r>
                      <a:endParaRPr lang="it-IT" dirty="0"/>
                    </a:p>
                  </a:txBody>
                  <a:tcPr/>
                </a:tc>
              </a:tr>
              <a:tr h="34783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Stage in azienda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Sì: durante il quarto e il quinto anno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Sì: durante il terzo anno </a:t>
                      </a:r>
                      <a:endParaRPr lang="it-IT" dirty="0"/>
                    </a:p>
                  </a:txBody>
                  <a:tcPr/>
                </a:tc>
              </a:tr>
              <a:tr h="1727016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Contenuti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Formazione culturale generale</a:t>
                      </a:r>
                    </a:p>
                    <a:p>
                      <a:r>
                        <a:rPr lang="it-IT" dirty="0" smtClean="0"/>
                        <a:t>Materie di carattere pratico con approfondimento in laboratorio (formazione più specializzata rispetto agli istituti tecnici)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Formazione culturale di base, ma meno materie teoriche rispetto agli istituti professionali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Molte materie di carattere pratico con approfondimento in laboratorio/officina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1629561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Possibilità di proseguire gli studi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Sì: il diploma di istruzione superiore dà accesso a tutte le facoltà universitarie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Sì: è possibile frequentare il 4° anno e ottenere il Diploma di Tecnico oppure passare agli Istituti tecnici o professionali di Stato (sia dopo la terza, sia dopo il 4° anno)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la scelta della scuola dipende da diversi fattori. 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D2AA-7421-482D-987D-B3D0B629F210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158417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consiglio generale </a:t>
            </a:r>
            <a:r>
              <a:rPr lang="it-IT" sz="2000" dirty="0" smtClean="0"/>
              <a:t>è quello di non farti influenzare troppo: chiedi ovviamente il parare di amici, genitori e professori sulla scuola più indicata per te, ma non scegliere in base alle scelte dei tuoi amici o secondo quello che vorrebbero i tuoi genitori se la scelta non ti convince e pensi che per te sia più adatto un altro percorso di studio. </a:t>
            </a:r>
            <a:endParaRPr lang="it-IT" sz="2000" dirty="0"/>
          </a:p>
        </p:txBody>
      </p:sp>
      <p:pic>
        <p:nvPicPr>
          <p:cNvPr id="7170" name="Picture 2" descr="C:\Users\Master\Desktop\Lavori in corso\Foto orientamento\sc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84984"/>
            <a:ext cx="2617507" cy="2448272"/>
          </a:xfrm>
          <a:prstGeom prst="rect">
            <a:avLst/>
          </a:prstGeom>
          <a:noFill/>
        </p:spPr>
      </p:pic>
      <p:sp>
        <p:nvSpPr>
          <p:cNvPr id="18" name="Sottotitolo 2"/>
          <p:cNvSpPr txBox="1">
            <a:spLocks/>
          </p:cNvSpPr>
          <p:nvPr/>
        </p:nvSpPr>
        <p:spPr>
          <a:xfrm>
            <a:off x="251520" y="5805264"/>
            <a:ext cx="8640960" cy="43204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Prova a rispondere alle seguenti domande: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100811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 scelta della scuola superiore</a:t>
            </a:r>
            <a:r>
              <a:rPr lang="it-IT" sz="2000" dirty="0" smtClean="0">
                <a:solidFill>
                  <a:schemeClr val="tx1"/>
                </a:solidFill>
              </a:rPr>
              <a:t> non è facile né banale: tieni conto che per i prossimi cinque anni dovrai specializzarti in un percorso di studio che dovrebbe indirizzarti verso il lavoro che vorresti fare da grande. 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E2CE-FEB1-49E9-A829-6851DD0A9E25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51520" y="2996952"/>
            <a:ext cx="8640960" cy="1296144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Ovviamente,</a:t>
            </a:r>
            <a:r>
              <a:rPr lang="it-IT" sz="2000" dirty="0" smtClean="0"/>
              <a:t> sei sempre in tempo a cambiare scuola in corsa o a fare un’università totalmente diversa dall’indirizzo scelto alle superiori, ma si dice sempre che chi </a:t>
            </a:r>
            <a:r>
              <a:rPr lang="it-IT" sz="2000" b="1" dirty="0" smtClean="0"/>
              <a:t>“bene inizia è a metà dell’opera” </a:t>
            </a:r>
            <a:r>
              <a:rPr lang="it-IT" sz="2000" dirty="0" smtClean="0"/>
              <a:t>quindi fare subito la scelta giusta è meglio! </a:t>
            </a:r>
            <a:endParaRPr lang="it-IT" sz="2000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251520" y="5013176"/>
            <a:ext cx="8640960" cy="1296144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criteri da tenere in considerazione sono diversi</a:t>
            </a:r>
            <a:r>
              <a:rPr lang="it-IT" sz="2000" dirty="0" smtClean="0">
                <a:solidFill>
                  <a:srgbClr val="FF0000"/>
                </a:solidFill>
              </a:rPr>
              <a:t>,</a:t>
            </a:r>
            <a:r>
              <a:rPr lang="it-IT" sz="2000" dirty="0" smtClean="0"/>
              <a:t> tra cui quali sono le tue passioni, cosa vorresti fare da grande, se ti piace studiare e pensi di volere continuare con l’università oppure no, quali sono le materie per cui sei più portato e l’offerta di lavoro sul mercato oggi. </a:t>
            </a:r>
            <a:endParaRPr lang="it-IT" sz="2000" dirty="0"/>
          </a:p>
        </p:txBody>
      </p:sp>
      <p:sp>
        <p:nvSpPr>
          <p:cNvPr id="11" name="Freccia in giù 10"/>
          <p:cNvSpPr/>
          <p:nvPr/>
        </p:nvSpPr>
        <p:spPr>
          <a:xfrm>
            <a:off x="3851920" y="2348880"/>
            <a:ext cx="576064" cy="576064"/>
          </a:xfrm>
          <a:prstGeom prst="downArrow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3851920" y="4365104"/>
            <a:ext cx="576064" cy="576064"/>
          </a:xfrm>
          <a:prstGeom prst="downArrow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1. Quali sono le tue passioni? 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4CB-0EC8-4EB5-BB38-4FC242407963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72008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Per scegliere la scuola superiore </a:t>
            </a:r>
            <a:r>
              <a:rPr lang="it-IT" sz="2000" dirty="0" smtClean="0"/>
              <a:t>è innanzitutto necessario capire quali sono le materie che ti piacciano e verso quali settori professionali vorresti indirizzarti.</a:t>
            </a:r>
            <a:endParaRPr lang="it-IT" sz="2000" dirty="0"/>
          </a:p>
        </p:txBody>
      </p:sp>
      <p:pic>
        <p:nvPicPr>
          <p:cNvPr id="10242" name="Picture 2" descr="C:\Users\Master\Desktop\Lavori in corso\Foto orientamento\sc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5786357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2. </a:t>
            </a:r>
            <a:r>
              <a:rPr lang="it-IT" sz="2000" b="1" dirty="0" smtClean="0"/>
              <a:t>Qual è il lavoro che vorresti fare da grande?</a:t>
            </a:r>
            <a:r>
              <a:rPr lang="it-IT" sz="2000" dirty="0" smtClean="0"/>
              <a:t> 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92E-8975-4FA5-BE31-219A7B9F820B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10081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Se hai già le idee chiare su cosa vuoi fare da grande </a:t>
            </a:r>
            <a:r>
              <a:rPr lang="it-IT" sz="2000" dirty="0" smtClean="0"/>
              <a:t>o hai un’idea di alcuni tipi di professione che ti interessano, la scelta della scuola superiore potrà essere più facile.</a:t>
            </a:r>
            <a:endParaRPr lang="it-IT" sz="2000" dirty="0"/>
          </a:p>
        </p:txBody>
      </p:sp>
      <p:pic>
        <p:nvPicPr>
          <p:cNvPr id="11266" name="Picture 2" descr="C:\Users\Master\Desktop\Lavori in corso\Foto orientamento\sc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24944"/>
            <a:ext cx="5713771" cy="324036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7606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3. </a:t>
            </a:r>
            <a:r>
              <a:rPr lang="it-IT" sz="2000" b="1" dirty="0" smtClean="0"/>
              <a:t>Quali sono le materie in cui vai meglio?</a:t>
            </a:r>
            <a:r>
              <a:rPr lang="it-IT" sz="2000" dirty="0" smtClean="0"/>
              <a:t> 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12A9-E854-4F13-91D8-806069844BE8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187220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genere le materie che ci piacciono di più </a:t>
            </a:r>
            <a:r>
              <a:rPr lang="it-IT" sz="2000" dirty="0" smtClean="0"/>
              <a:t>sono quelle in cui siamo più bravi, ma non è necessariamente detto.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Se la matematica o la scienza </a:t>
            </a:r>
            <a:r>
              <a:rPr lang="it-IT" sz="2000" dirty="0" smtClean="0"/>
              <a:t>proprio non fanno per te, pensa bene, ad esempio, prima di frequentare un liceo scientifico.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è detto che cambiando scuola </a:t>
            </a:r>
            <a:r>
              <a:rPr lang="it-IT" sz="2000" dirty="0" smtClean="0"/>
              <a:t>le cose non migliorino (anzi), ma comunque fai un’approfondita analisi in merito.</a:t>
            </a:r>
          </a:p>
          <a:p>
            <a:pPr lvl="0" algn="just"/>
            <a:r>
              <a:rPr lang="it-IT" sz="2000" dirty="0" smtClean="0"/>
              <a:t> </a:t>
            </a:r>
            <a:endParaRPr lang="it-IT" sz="2000" dirty="0"/>
          </a:p>
        </p:txBody>
      </p:sp>
      <p:pic>
        <p:nvPicPr>
          <p:cNvPr id="12290" name="Picture 2" descr="C:\Users\Master\Desktop\Lavori in corso\Foto orientamento\sc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17032"/>
            <a:ext cx="4719873" cy="277071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7272808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4. </a:t>
            </a:r>
            <a:r>
              <a:rPr lang="it-IT" sz="2000" b="1" dirty="0" smtClean="0"/>
              <a:t>Ti piace studiare e pensi di volerti iscrivere all’università?</a:t>
            </a:r>
            <a:r>
              <a:rPr lang="it-IT" sz="2000" dirty="0" smtClean="0"/>
              <a:t> 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71BA-47E9-44CB-BB4B-E0D7ADF58C04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158417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Per quanto questa distinzione sia sempre meno importante</a:t>
            </a:r>
            <a:r>
              <a:rPr lang="it-IT" sz="2000" dirty="0" smtClean="0"/>
              <a:t>, è vero però che un liceo è per sua natura meno professionalizzante e il suo naturale sbocco è l’università. 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Se studiare non ti piace tanto </a:t>
            </a:r>
            <a:r>
              <a:rPr lang="it-IT" sz="2000" dirty="0" smtClean="0"/>
              <a:t>e non vedi l’ora di arrivare alla Maturità per andare a lavorare, forse ti conviene optare per un istituto tecnico o professionale.</a:t>
            </a:r>
          </a:p>
          <a:p>
            <a:pPr lvl="0" algn="just"/>
            <a:r>
              <a:rPr lang="it-IT" sz="2000" dirty="0" smtClean="0"/>
              <a:t> </a:t>
            </a:r>
            <a:endParaRPr lang="it-IT" sz="2000" dirty="0"/>
          </a:p>
        </p:txBody>
      </p:sp>
      <p:pic>
        <p:nvPicPr>
          <p:cNvPr id="13314" name="Picture 2" descr="C:\Users\Master\Desktop\Lavori in corso\Foto orientamento\sc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429000"/>
            <a:ext cx="3528392" cy="2993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5608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5. </a:t>
            </a:r>
            <a:r>
              <a:rPr lang="it-IT" sz="2000" b="1" dirty="0" smtClean="0"/>
              <a:t>Quali sono le scuole che danno più accesso al mercato del lavoro?</a:t>
            </a:r>
            <a:r>
              <a:rPr lang="it-IT" sz="2000" dirty="0" smtClean="0"/>
              <a:t> 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BEC-5EFC-4A65-85D3-8048965163AB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10081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Infine,</a:t>
            </a:r>
            <a:r>
              <a:rPr lang="it-IT" sz="2000" dirty="0" smtClean="0"/>
              <a:t> puoi considerare anche l’aspetto meno romantico e più realistico: quali sono gli indirizzi che formano gli studenti più ricercati sul mercato del lavoro? Quale diploma è maggiormente richiesto?  </a:t>
            </a:r>
            <a:endParaRPr lang="it-IT" sz="2000" dirty="0"/>
          </a:p>
        </p:txBody>
      </p:sp>
      <p:pic>
        <p:nvPicPr>
          <p:cNvPr id="14338" name="Picture 2" descr="C:\Users\Master\Desktop\Lavori in corso\Foto orientamento\sc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852936"/>
            <a:ext cx="2736304" cy="3555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56084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Ultime considerazioni: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3600-D6DE-4856-800F-1C5227821493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28083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Può capitare che</a:t>
            </a:r>
            <a:r>
              <a:rPr lang="it-IT" b="1" dirty="0" smtClean="0">
                <a:solidFill>
                  <a:srgbClr val="0070C0"/>
                </a:solidFill>
              </a:rPr>
              <a:t>, dopo aver ponderato bene la scelta della scuola superiore, ci possono essere crisi, difficoltà o addirittura una bocciatura. I fattori che possono causare delusione o la perdita di un anno sono molteplici e spesso, imprevedibili. </a:t>
            </a:r>
          </a:p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Pertanto</a:t>
            </a:r>
            <a:r>
              <a:rPr lang="it-IT" b="1" dirty="0" smtClean="0">
                <a:solidFill>
                  <a:srgbClr val="0070C0"/>
                </a:solidFill>
              </a:rPr>
              <a:t>, come in tutte le esperienze della vita, bisogna meditare sugli eventuali errori, ingranare una nuova marcia e ripartire, perché anche da un insuccesso scolastico, si può imparare tanto. </a:t>
            </a:r>
          </a:p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Dover cambiare indirizzo scolastico </a:t>
            </a:r>
            <a:r>
              <a:rPr lang="it-IT" b="1" dirty="0" smtClean="0">
                <a:solidFill>
                  <a:srgbClr val="0070C0"/>
                </a:solidFill>
              </a:rPr>
              <a:t>o essere bocciati non deve diventare un dramma, né per lo studente né per la famiglia. </a:t>
            </a:r>
          </a:p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Insieme si deve guardare avanti con ottimismo</a:t>
            </a:r>
            <a:r>
              <a:rPr lang="it-IT" b="1" dirty="0" smtClean="0">
                <a:solidFill>
                  <a:srgbClr val="0070C0"/>
                </a:solidFill>
              </a:rPr>
              <a:t>, fare tesoro degli eventuali errori per non commetterli più e ripartire, magari con un maggiore impegno.   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Lavori in corso\Foto orientamento\sc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151" y="4581128"/>
            <a:ext cx="2736697" cy="182114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5363" name="Picture 3" descr="C:\Users\Master\Desktop\Lavori in corso\Foto orientamento\sc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653136"/>
            <a:ext cx="3483387" cy="1944216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3635896" y="515719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FINE</a:t>
            </a:r>
            <a:endParaRPr lang="it-IT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980728"/>
            <a:ext cx="432048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Quanti indirizzi esistono?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E06F-A3F0-4191-9C2E-BB465A451639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1628800"/>
            <a:ext cx="8640960" cy="1296144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Il panorama è piuttosto vasto e in seguito alla riforma Gelmini del 2010 con cui si sono introdotte nuove scuole e se ne sono </a:t>
            </a:r>
            <a:r>
              <a:rPr lang="it-IT" sz="2000" b="1" dirty="0" err="1" smtClean="0">
                <a:solidFill>
                  <a:srgbClr val="0070C0"/>
                </a:solidFill>
              </a:rPr>
              <a:t>ridenominate</a:t>
            </a:r>
            <a:r>
              <a:rPr lang="it-IT" sz="2000" b="1" dirty="0" smtClean="0">
                <a:solidFill>
                  <a:srgbClr val="0070C0"/>
                </a:solidFill>
              </a:rPr>
              <a:t> altre, potrai avere un po’ di confusione, quindi vediamo di capire con ordine quali sono tutte 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le scuole superiori. 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1259632" y="3356992"/>
            <a:ext cx="6696744" cy="43204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prima cosa da sapere è che ci sono tre grandi macro-aree: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51520" y="4365104"/>
            <a:ext cx="194421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 LICEI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843808" y="4365104"/>
            <a:ext cx="273630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GLI ISTITUTI TECNICI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156176" y="4365104"/>
            <a:ext cx="273630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GLI ISTITUTI PROFESSIONALI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7" name="Sottotitolo 2"/>
          <p:cNvSpPr txBox="1">
            <a:spLocks/>
          </p:cNvSpPr>
          <p:nvPr/>
        </p:nvSpPr>
        <p:spPr>
          <a:xfrm>
            <a:off x="251520" y="5661248"/>
            <a:ext cx="8640960" cy="64807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Ognuno di questi prevede poi degli indirizzi e corsi di studio specifici, che a loro volta possono avere altre articolazioni. </a:t>
            </a:r>
            <a:endParaRPr lang="it-IT" sz="2000" b="1" dirty="0">
              <a:solidFill>
                <a:srgbClr val="0070C0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1331640" y="3789040"/>
            <a:ext cx="288032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4283968" y="3789040"/>
            <a:ext cx="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4427984" y="3789040"/>
            <a:ext cx="266429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24BF-9857-4C71-9971-559F9F701BBB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4098" name="Picture 2" descr="C:\Users\Master\Desktop\Lavori in corso\Foto orientamento\s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900113"/>
            <a:ext cx="8972550" cy="505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64C1-4B23-4682-84D0-FEC656E55C04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2050" name="Picture 2" descr="C:\Users\Master\Desktop\Lavori in corso\Foto orientamento\sc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9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980728"/>
            <a:ext cx="432048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I 6 Tipi di Licei: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56A-CA87-401A-B436-A6A0DD0BD041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916832"/>
            <a:ext cx="273630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Liceo artistico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1520" y="3356992"/>
            <a:ext cx="273630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Liceo classico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51520" y="4869160"/>
            <a:ext cx="273630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Liceo linguistico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228184" y="4797152"/>
            <a:ext cx="266429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Liceo delle scienze umane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228184" y="3356992"/>
            <a:ext cx="266429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Liceo scientifico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228184" y="1916832"/>
            <a:ext cx="266429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Liceo musicale e coreutico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Lavori in corso\Foto orientamento\s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80928"/>
            <a:ext cx="2952328" cy="20882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 animBg="1"/>
      <p:bldP spid="16" grpId="0" animBg="1"/>
      <p:bldP spid="18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980728"/>
            <a:ext cx="432048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Caratteristiche specifiche dei Licei: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86E-4616-464B-94F8-3103845BF96F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700808"/>
            <a:ext cx="8640960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400" b="1" dirty="0" smtClean="0">
                <a:solidFill>
                  <a:srgbClr val="FF0000"/>
                </a:solidFill>
              </a:rPr>
              <a:t>Liceo artistico: </a:t>
            </a:r>
            <a:r>
              <a:rPr lang="it-IT" sz="2400" b="1" dirty="0" smtClean="0">
                <a:solidFill>
                  <a:schemeClr val="tx1"/>
                </a:solidFill>
              </a:rPr>
              <a:t>è la scuola giusta per chi è appassionato di arte, scultura, arti visive e pittoriche ed è strutturato su sei indirizzi (arti visive, scenografia, architettura e ambiente, grafica, design e audiovisivo e multimediale).</a:t>
            </a: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20" y="3284984"/>
            <a:ext cx="8640960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Liceo classico: </a:t>
            </a:r>
            <a:r>
              <a:rPr lang="it-IT" sz="2400" b="1" dirty="0" smtClean="0">
                <a:solidFill>
                  <a:schemeClr val="tx1"/>
                </a:solidFill>
              </a:rPr>
              <a:t>strutturato in </a:t>
            </a:r>
            <a:r>
              <a:rPr lang="it-IT" sz="2400" b="1" dirty="0" err="1" smtClean="0">
                <a:solidFill>
                  <a:schemeClr val="tx1"/>
                </a:solidFill>
              </a:rPr>
              <a:t>IV</a:t>
            </a:r>
            <a:r>
              <a:rPr lang="it-IT" sz="2400" b="1" dirty="0" smtClean="0">
                <a:solidFill>
                  <a:schemeClr val="tx1"/>
                </a:solidFill>
              </a:rPr>
              <a:t> e V ginnasio e I, </a:t>
            </a:r>
            <a:r>
              <a:rPr lang="it-IT" sz="2400" b="1" dirty="0" err="1" smtClean="0">
                <a:solidFill>
                  <a:schemeClr val="tx1"/>
                </a:solidFill>
              </a:rPr>
              <a:t>II</a:t>
            </a:r>
            <a:r>
              <a:rPr lang="it-IT" sz="2400" b="1" dirty="0" smtClean="0">
                <a:solidFill>
                  <a:schemeClr val="tx1"/>
                </a:solidFill>
              </a:rPr>
              <a:t> e III scuola superiore (</a:t>
            </a:r>
            <a:r>
              <a:rPr lang="it-IT" sz="2400" b="1" dirty="0" err="1" smtClean="0">
                <a:solidFill>
                  <a:schemeClr val="tx1"/>
                </a:solidFill>
              </a:rPr>
              <a:t>IV</a:t>
            </a:r>
            <a:r>
              <a:rPr lang="it-IT" sz="2400" b="1" dirty="0" smtClean="0">
                <a:solidFill>
                  <a:schemeClr val="tx1"/>
                </a:solidFill>
              </a:rPr>
              <a:t> e V ginnasio corrispondono alla prima e seconda superiore mentre I, </a:t>
            </a:r>
            <a:r>
              <a:rPr lang="it-IT" sz="2400" b="1" dirty="0" err="1" smtClean="0">
                <a:solidFill>
                  <a:schemeClr val="tx1"/>
                </a:solidFill>
              </a:rPr>
              <a:t>II</a:t>
            </a:r>
            <a:r>
              <a:rPr lang="it-IT" sz="2400" b="1" dirty="0" smtClean="0">
                <a:solidFill>
                  <a:schemeClr val="tx1"/>
                </a:solidFill>
              </a:rPr>
              <a:t> e </a:t>
            </a:r>
            <a:r>
              <a:rPr lang="it-IT" sz="2400" b="1" dirty="0" err="1" smtClean="0">
                <a:solidFill>
                  <a:schemeClr val="tx1"/>
                </a:solidFill>
              </a:rPr>
              <a:t>III</a:t>
            </a:r>
            <a:r>
              <a:rPr lang="it-IT" sz="2400" b="1" dirty="0" smtClean="0">
                <a:solidFill>
                  <a:schemeClr val="tx1"/>
                </a:solidFill>
              </a:rPr>
              <a:t> alla terza, quarta e quinta) si fonda sullo studio delle lingue classiche, ossia greco e latino, oltre all’italiano. Grande importanza è data anche alla filosofia e alla storia.</a:t>
            </a:r>
          </a:p>
          <a:p>
            <a:pPr lvl="0" algn="just"/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5373216"/>
            <a:ext cx="86409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400" b="1" dirty="0" smtClean="0">
                <a:solidFill>
                  <a:srgbClr val="FF0000"/>
                </a:solidFill>
              </a:rPr>
              <a:t>Liceo linguistico: </a:t>
            </a:r>
            <a:r>
              <a:rPr lang="it-IT" sz="2400" b="1" dirty="0" smtClean="0">
                <a:solidFill>
                  <a:schemeClr val="tx1"/>
                </a:solidFill>
              </a:rPr>
              <a:t>è il liceo più internazionale in quanto prepara gli studenti allo studio di tre lingue straniere contemporanee.</a:t>
            </a:r>
          </a:p>
          <a:p>
            <a:pPr algn="just"/>
            <a:endParaRPr lang="it-IT" sz="2400" b="1" dirty="0" smtClean="0">
              <a:solidFill>
                <a:schemeClr val="tx1"/>
              </a:solidFill>
            </a:endParaRPr>
          </a:p>
          <a:p>
            <a:pPr lvl="0" algn="just"/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980728"/>
            <a:ext cx="432048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Caratteristiche specifiche dei Licei: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6BA1-E183-476F-8390-FE36A7780BA2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1700808"/>
            <a:ext cx="8640960" cy="1080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Liceo musicale e coreutico: </a:t>
            </a:r>
            <a:r>
              <a:rPr lang="it-IT" sz="2400" b="1" dirty="0" smtClean="0">
                <a:solidFill>
                  <a:schemeClr val="tx1"/>
                </a:solidFill>
              </a:rPr>
              <a:t>introdotto con la riforma Gelmini, il liceo musicale e coreutico è rivolto a chi è appassionato di musica e di danza e intende intraprendere in futuro una carriera artistica.</a:t>
            </a:r>
          </a:p>
          <a:p>
            <a:pPr lvl="0" algn="just"/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20" y="3284984"/>
            <a:ext cx="8640960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2400" b="1" dirty="0" smtClean="0">
                <a:solidFill>
                  <a:srgbClr val="FF0000"/>
                </a:solidFill>
              </a:rPr>
              <a:t>Liceo scientifico: </a:t>
            </a:r>
            <a:r>
              <a:rPr lang="it-IT" sz="2400" b="1" dirty="0" smtClean="0">
                <a:solidFill>
                  <a:schemeClr val="tx1"/>
                </a:solidFill>
              </a:rPr>
              <a:t>(con opzione scienze applicate): ami tutte le scienze naturali e applicate e la matematica? Allora l’opzione che fa per te è il liceo scientifico.</a:t>
            </a:r>
          </a:p>
          <a:p>
            <a:pPr algn="just"/>
            <a:endParaRPr lang="it-IT" sz="2400" b="1" dirty="0" smtClean="0">
              <a:solidFill>
                <a:schemeClr val="tx1"/>
              </a:solidFill>
            </a:endParaRPr>
          </a:p>
          <a:p>
            <a:pPr lvl="0" algn="just"/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51520" y="4869160"/>
            <a:ext cx="8640960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lvl="0"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Liceo delle scienze umane: </a:t>
            </a:r>
            <a:r>
              <a:rPr lang="it-IT" sz="2400" b="1" dirty="0" smtClean="0">
                <a:solidFill>
                  <a:schemeClr val="tx1"/>
                </a:solidFill>
              </a:rPr>
              <a:t>(con opzione economico-sociale): il liceo delle Scienze Umane è incentrato sullo studio della psicologia, dell’antropologia e della sociologia, in un percorso che si focalizza sull’essere umano e la società.</a:t>
            </a:r>
          </a:p>
          <a:p>
            <a:pPr lvl="0" algn="just"/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 smtClean="0">
              <a:solidFill>
                <a:schemeClr val="tx1"/>
              </a:solidFill>
            </a:endParaRPr>
          </a:p>
          <a:p>
            <a:pPr lvl="0" algn="just"/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3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Come </a:t>
            </a:r>
            <a:r>
              <a:rPr lang="it-IT" sz="4000" b="1" dirty="0">
                <a:solidFill>
                  <a:srgbClr val="0070C0"/>
                </a:solidFill>
              </a:rPr>
              <a:t>scegliere la scuola superiore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980728"/>
            <a:ext cx="4320480" cy="4320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Gli 11 tipi di  Istituti Tecnici: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D41D-AD8C-4E02-9B8E-E0582F05EAC6}" type="datetime1">
              <a:rPr lang="it-IT" smtClean="0"/>
              <a:t>22/11/2019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6B82-4E7C-48A3-B53F-5C49ED1FA57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2348880"/>
            <a:ext cx="273630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Amministrazione, Finanza e Marketing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1520" y="3068960"/>
            <a:ext cx="2736304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Turismo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51520" y="3573016"/>
            <a:ext cx="273630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Meccanica, Meccatronica ed Energia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228184" y="3068960"/>
            <a:ext cx="266429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Chimica, Materiali e Biotecnologie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228184" y="2348880"/>
            <a:ext cx="266429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Grafica e Comunicazione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51520" y="5877272"/>
            <a:ext cx="273630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Informatica e Telecomunicazioni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251520" y="1556792"/>
            <a:ext cx="8640960" cy="64807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000" b="1" dirty="0" smtClean="0">
                <a:solidFill>
                  <a:srgbClr val="0070C0"/>
                </a:solidFill>
              </a:rPr>
              <a:t>Gli Istituti Tecnici, maggiormente professionalizzanti rispetto ai licei, sono diversi e hanno al loro interno tante articolazioni e opzioni più specifiche 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51520" y="4581128"/>
            <a:ext cx="273630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Trasporti e Logistica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51520" y="5157192"/>
            <a:ext cx="273630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Elettronica ed Elettrotecnica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228184" y="3789040"/>
            <a:ext cx="266429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Sistema Moda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228184" y="4293096"/>
            <a:ext cx="266429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Agraria, Agroalimentare e Agroindustria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6228184" y="5373216"/>
            <a:ext cx="266429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Costruzioni, Ambiente e Territorio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Lavori in corso\Foto orientamento\sc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54753"/>
            <a:ext cx="3096344" cy="1755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 animBg="1"/>
      <p:bldP spid="16" grpId="0" animBg="1"/>
      <p:bldP spid="18" grpId="0" animBg="1"/>
      <p:bldP spid="22" grpId="0" animBg="1"/>
      <p:bldP spid="23" grpId="0" animBg="1"/>
      <p:bldP spid="13" grpId="0" animBg="1"/>
      <p:bldP spid="17" grpId="0" animBg="1"/>
      <p:bldP spid="19" grpId="0" animBg="1"/>
      <p:bldP spid="20" grpId="0" animBg="1"/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1674</Words>
  <Application>Microsoft Office PowerPoint</Application>
  <PresentationFormat>Presentazione su schermo (4:3)</PresentationFormat>
  <Paragraphs>265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  <vt:lpstr> Come scegliere la scuola superiore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scegliere la scuola superiore</dc:title>
  <dc:creator>Francesco Cannizzaro</dc:creator>
  <cp:lastModifiedBy>Master</cp:lastModifiedBy>
  <cp:revision>31</cp:revision>
  <dcterms:created xsi:type="dcterms:W3CDTF">2019-10-05T10:03:54Z</dcterms:created>
  <dcterms:modified xsi:type="dcterms:W3CDTF">2019-11-22T10:36:08Z</dcterms:modified>
</cp:coreProperties>
</file>